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2" r:id="rId5"/>
  </p:sldMasterIdLst>
  <p:notesMasterIdLst>
    <p:notesMasterId r:id="rId34"/>
  </p:notesMasterIdLst>
  <p:handoutMasterIdLst>
    <p:handoutMasterId r:id="rId35"/>
  </p:handoutMasterIdLst>
  <p:sldIdLst>
    <p:sldId id="289" r:id="rId6"/>
    <p:sldId id="268" r:id="rId7"/>
    <p:sldId id="286" r:id="rId8"/>
    <p:sldId id="280" r:id="rId9"/>
    <p:sldId id="272" r:id="rId10"/>
    <p:sldId id="296" r:id="rId11"/>
    <p:sldId id="297" r:id="rId12"/>
    <p:sldId id="311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2" r:id="rId26"/>
    <p:sldId id="313" r:id="rId27"/>
    <p:sldId id="314" r:id="rId28"/>
    <p:sldId id="291" r:id="rId29"/>
    <p:sldId id="265" r:id="rId30"/>
    <p:sldId id="273" r:id="rId31"/>
    <p:sldId id="298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7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20AE1-5DBC-4417-A73B-5F29B67C532C}" type="datetimeFigureOut">
              <a:rPr lang="en-US" smtClean="0"/>
              <a:t>3/12/2025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22411-A9A9-4A09-A341-69C657AB42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3/12/2025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66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68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48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42345-EBAA-9F48-9CF5-BA1649108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9D3BF-562E-9B8F-5A70-454979D50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925259-B27A-F681-E6C0-DB83779B3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0381D-6CCB-99F2-53C7-63D4726AC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09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BC49-E0E7-2293-6F39-3559EAB35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36965-9ACE-3461-8F5B-F15B7818C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910F21-13B3-62BD-859C-9B3196AA0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3AE9D-00F4-DB31-2FDF-BC252653D1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76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A004F4-F240-48F9-8AE1-486585C7F0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561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A004F4-F240-48F9-8AE1-486585C7F0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192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s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8197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80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855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058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78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10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85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2461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90128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23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358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s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53823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2419" y="188780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4273" y="1883115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4273" y="3573118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552418" y="357546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4273" y="5263121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552418" y="5263122"/>
            <a:ext cx="4057961" cy="77572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6294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344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03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1334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3/12/2025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3/12/2025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254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dpw/msc-pds-group" TargetMode="Externa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 descr="Blue rectangle">
            <a:extLst>
              <a:ext uri="{FF2B5EF4-FFF2-40B4-BE49-F238E27FC236}">
                <a16:creationId xmlns:a16="http://schemas.microsoft.com/office/drawing/2014/main" id="{482BBC39-5D4C-4E24-ADB1-5FFFBA7198D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3"/>
            <a:srcRect/>
            <a:stretch>
              <a:fillRect l="-12" r="-12"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152145"/>
            <a:ext cx="10561320" cy="1938528"/>
          </a:xfrm>
        </p:spPr>
        <p:txBody>
          <a:bodyPr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en-US" sz="5400" dirty="0">
                <a:solidFill>
                  <a:schemeClr val="bg1"/>
                </a:solidFill>
                <a:latin typeface="Gill Sans MT" panose="020B0502020104020203" pitchFamily="34" charset="0"/>
              </a:rPr>
              <a:t>MONTHLY SALES FORCASTING</a:t>
            </a:r>
            <a:br>
              <a:rPr lang="en-US" sz="5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2700" dirty="0">
                <a:solidFill>
                  <a:schemeClr val="bg1"/>
                </a:solidFill>
                <a:latin typeface="Gill Sans MT" panose="020B0502020104020203" pitchFamily="34" charset="0"/>
              </a:rPr>
              <a:t>GROUP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7672" y="4221162"/>
            <a:ext cx="8156448" cy="1658430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sz="2000" b="1" i="1" spc="65" dirty="0">
                <a:solidFill>
                  <a:schemeClr val="accent1"/>
                </a:solidFill>
                <a:latin typeface="Arial"/>
                <a:cs typeface="Arial"/>
              </a:rPr>
              <a:t>MSc Data Science, Coventry University UK </a:t>
            </a:r>
          </a:p>
          <a:p>
            <a:r>
              <a:rPr lang="en-US" sz="2000" b="1" i="1" spc="65" dirty="0">
                <a:solidFill>
                  <a:schemeClr val="accent1"/>
                </a:solidFill>
                <a:latin typeface="Arial"/>
                <a:cs typeface="Arial"/>
              </a:rPr>
              <a:t>(2024 Batch)</a:t>
            </a:r>
          </a:p>
          <a:p>
            <a:r>
              <a:rPr lang="en-US" sz="2000" dirty="0"/>
              <a:t>Group-1</a:t>
            </a:r>
            <a:endParaRPr lang="en-US" sz="2000" b="1" i="1" spc="6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>
          <a:xfrm flipV="1">
            <a:off x="1147572" y="2496312"/>
            <a:ext cx="9363456" cy="7315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FE6E7-E4F3-D405-9FDE-44CA974B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C9C30-C06F-6AD3-7B87-0A8A452F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Numerical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3ED93B-5C60-3F25-C228-BBC95C2FFD9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650899"/>
            <a:ext cx="4799420" cy="4631887"/>
          </a:xfrm>
        </p:spPr>
        <p:txBody>
          <a:bodyPr>
            <a:normAutofit/>
          </a:bodyPr>
          <a:lstStyle/>
          <a:p>
            <a:r>
              <a:rPr lang="en-US" sz="1200" dirty="0"/>
              <a:t>Temperature: The histogram shows a normal distribution with most values concentrated around 60–70°F.</a:t>
            </a:r>
          </a:p>
          <a:p>
            <a:r>
              <a:rPr lang="en-US" sz="1200" dirty="0"/>
              <a:t>Fuel Price: A bimodal distribution is observed, indicating two common price ranges.</a:t>
            </a:r>
          </a:p>
          <a:p>
            <a:r>
              <a:rPr lang="en-US" sz="1200" dirty="0"/>
              <a:t>Markdowns: Skewed distributions are evident, with most values clustered at lower levels.</a:t>
            </a:r>
          </a:p>
          <a:p>
            <a:r>
              <a:rPr lang="en-US" sz="1200" dirty="0"/>
              <a:t>CPI and Unemployment: These variables display variability, with unemployment mostly around 7–8%.</a:t>
            </a:r>
          </a:p>
          <a:p>
            <a:r>
              <a:rPr lang="en-US" sz="1200" dirty="0"/>
              <a:t>Store Types: Variations in store sizes are evident, with distinct patterns across categories such as Type A, B, and C.</a:t>
            </a:r>
          </a:p>
        </p:txBody>
      </p:sp>
      <p:pic>
        <p:nvPicPr>
          <p:cNvPr id="6" name="Content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03120130-CD7E-D8C5-1331-6D995D8F4B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7674"/>
          <a:stretch/>
        </p:blipFill>
        <p:spPr>
          <a:xfrm>
            <a:off x="6331228" y="1453843"/>
            <a:ext cx="5016476" cy="472105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41731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7DCC78-A5EE-6B35-D586-1A7B45F4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A06E3-07E9-C808-769A-354144EB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Unemployment Rates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05710E-1AF0-E1BB-9FC5-B65609223E9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92616" y="1690688"/>
            <a:ext cx="4548210" cy="2212718"/>
          </a:xfrm>
        </p:spPr>
        <p:txBody>
          <a:bodyPr>
            <a:normAutofit/>
          </a:bodyPr>
          <a:lstStyle/>
          <a:p>
            <a:r>
              <a:rPr lang="en-US" sz="1200" dirty="0"/>
              <a:t>Overall Decline: The unemployment rate shows a clear decline from January 2010 to May 2013, dropping from approximately 8.5% to 6.75%.</a:t>
            </a:r>
          </a:p>
          <a:p>
            <a:r>
              <a:rPr lang="en-US" sz="1200" dirty="0"/>
              <a:t>Stepwise Decrease: The trend occurs in steps rather than a smooth decline, indicating periods of stability followed by significant drops.</a:t>
            </a:r>
          </a:p>
          <a:p>
            <a:r>
              <a:rPr lang="en-US" sz="1200" dirty="0"/>
              <a:t>Notable Events: Sudden drops around mid-2011 and early 2012 may reflect economic recovery measures or impactful policies.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73244-B187-1ADF-E8CC-2AC9E89633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07977" y="1461365"/>
            <a:ext cx="6091407" cy="330728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21833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6CB77A-604D-7036-6161-FA4FB617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127EC6-BE38-BFFF-6AE6-AF31EF149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Fuel Prices (2010–2013)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E5A916-4FB9-6DF1-0780-4DDE950DC63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4772733" cy="2170472"/>
          </a:xfrm>
        </p:spPr>
        <p:txBody>
          <a:bodyPr>
            <a:normAutofit/>
          </a:bodyPr>
          <a:lstStyle/>
          <a:p>
            <a:r>
              <a:rPr lang="en-US" sz="1200" dirty="0"/>
              <a:t>Notable Peaks: Fuel prices experienced significant peaks around mid-2011 and mid-2012, with the highest point nearing $4.00.</a:t>
            </a:r>
          </a:p>
          <a:p>
            <a:r>
              <a:rPr lang="en-US" sz="1200" dirty="0"/>
              <a:t>Overall Volatility: Prices fluctuated throughout the period, indicating unstable market conditions.</a:t>
            </a:r>
          </a:p>
          <a:p>
            <a:r>
              <a:rPr lang="en-US" sz="1200" dirty="0"/>
              <a:t>Gradual Declines: After mid-2012, prices show a steady decline, suggesting a possible market correction or stabilization.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D49A58-BE10-4C66-D9E4-267CC2570A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00728" y="1415385"/>
            <a:ext cx="6025232" cy="329739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037725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3C8F2-C4E9-D9C1-C8BC-D4AE6097E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A59AD3-B816-D460-63C9-6058CEA97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Consumer Price Index (CPI) Over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34B162-C132-58EB-0E08-E71FDDD5EEB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690688"/>
            <a:ext cx="4760091" cy="2419196"/>
          </a:xfrm>
        </p:spPr>
        <p:txBody>
          <a:bodyPr>
            <a:normAutofit lnSpcReduction="10000"/>
          </a:bodyPr>
          <a:lstStyle/>
          <a:p>
            <a:r>
              <a:rPr lang="en-US" sz="1200" dirty="0"/>
              <a:t>Steady Growth: The CPI shows a general upward trend from January 2010 to May 2013, indicating a gradual increase in the cost of goods and services.</a:t>
            </a:r>
          </a:p>
          <a:p>
            <a:r>
              <a:rPr lang="en-US" sz="1200" dirty="0"/>
              <a:t>Seasonal Fluctuations: There are noticeable short-term fluctuations in CPI, possibly linked to seasonal changes or economic conditions.</a:t>
            </a:r>
          </a:p>
          <a:p>
            <a:r>
              <a:rPr lang="en-US" sz="1200" dirty="0"/>
              <a:t>Economic Indicator: The trend reflects changes in economic conditions during the period, providing valuable insight for analysis.</a:t>
            </a:r>
          </a:p>
          <a:p>
            <a:r>
              <a:rPr lang="en-US" sz="1200" dirty="0"/>
              <a:t>Visual Emphasis: The x-axis spans from 2010-01 to 2013-05, while the y-axis ranges from 168 to 178, highlighting the consistent growth within this range.</a:t>
            </a:r>
          </a:p>
        </p:txBody>
      </p:sp>
      <p:pic>
        <p:nvPicPr>
          <p:cNvPr id="6" name="Content Placeholder 4" descr="A graph showing the growth of a price&#10;&#10;AI-generated content may be incorrect.">
            <a:extLst>
              <a:ext uri="{FF2B5EF4-FFF2-40B4-BE49-F238E27FC236}">
                <a16:creationId xmlns:a16="http://schemas.microsoft.com/office/drawing/2014/main" id="{9D72116C-9FF2-756E-63B0-E03648465F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8884" y="1420146"/>
            <a:ext cx="5998671" cy="326984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51093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E2AA5-B5D9-3BDC-F85E-E880C347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B3219-06B0-B6FC-FE1D-2AC5B654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Economic Indicators (2010–2013)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3F94D8-E887-B2FD-097B-A72F0DDAE16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4111162" cy="190687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Unemployment: The blue-stepped line shows a general decline from 2010 to 2013, indicating improving employment conditions.</a:t>
            </a:r>
          </a:p>
          <a:p>
            <a:r>
              <a:rPr lang="en-US" dirty="0"/>
              <a:t>CPI (Consumer Price Index): The orange line with markers highlights a steady increase, reflecting a gradual rise in the cost of goods and services.</a:t>
            </a:r>
          </a:p>
          <a:p>
            <a:r>
              <a:rPr lang="en-US" dirty="0"/>
              <a:t>Fuel Price: The green line with triangular markers displays fluctuations, with notable peaks and troughs, highlighting market volatility.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D728957-F261-1175-CED5-EAF05ED6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595" y="1418529"/>
            <a:ext cx="6211924" cy="335443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73630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27766-B6B4-D73B-D2F5-9887905E7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B21322-D5E1-426C-7BE0-D339513D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Size Variations Across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73D5C9-B642-42BC-5AD6-43CFE91C48B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7" y="1788579"/>
            <a:ext cx="4245696" cy="3294698"/>
          </a:xfrm>
        </p:spPr>
        <p:txBody>
          <a:bodyPr>
            <a:normAutofit/>
          </a:bodyPr>
          <a:lstStyle/>
          <a:p>
            <a:r>
              <a:rPr lang="en-US" sz="1200" dirty="0"/>
              <a:t>Store Type Distribution: Type A stores have the largest sizes overall, followed by Type B and Type C, indicating a hierarchy in size distribution across categories.</a:t>
            </a:r>
          </a:p>
          <a:p>
            <a:r>
              <a:rPr lang="en-US" sz="1200" dirty="0"/>
              <a:t>Wide Size Range: Type A stores show a significant size range, suggesting diverse operational scales, while Type C stores tend to be consistently smaller.</a:t>
            </a:r>
          </a:p>
          <a:p>
            <a:r>
              <a:rPr lang="en-US" sz="1200" dirty="0"/>
              <a:t>Business Implications: The variations in store sizes may reflect different business models, target audiences, or inventory capacities within each category.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2B4A6A3-F605-48CD-7F4E-23C1F214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992" y="1355948"/>
            <a:ext cx="6487484" cy="319508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5588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2B088-DFF6-16AF-ACA8-5F3D16C3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FC35-D477-8F17-30D7-7AE28C48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Weekly Sales Over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65C86C-CCAA-ED8D-2FEF-AC3AD1991B99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Fluctuations: Weekly sales show significant variations, with notable peaks around January 2011 and January 2012, likely due to seasonal shopping patterns.</a:t>
            </a:r>
          </a:p>
          <a:p>
            <a:r>
              <a:rPr lang="en-US" sz="1200" dirty="0"/>
              <a:t>General Growth: Despite fluctuations, there is an overall upward trend in sales throughout the period from July 2010 to July 2012.</a:t>
            </a:r>
          </a:p>
          <a:p>
            <a:r>
              <a:rPr lang="en-US" sz="1200" dirty="0"/>
              <a:t>Scale of Sales: Sales values range in tens of millions (1e7), highlighting the substantial magnitude of these transactions.</a:t>
            </a:r>
          </a:p>
          <a:p>
            <a:r>
              <a:rPr lang="en-US" sz="1200" dirty="0"/>
              <a:t>Insight into Seasonality: Peaks around January suggest the impact of holiday seasons on consumer spending behaviors.</a:t>
            </a:r>
          </a:p>
        </p:txBody>
      </p:sp>
      <p:pic>
        <p:nvPicPr>
          <p:cNvPr id="6" name="Content Placeholder 4" descr="A graph with blue lines&#10;&#10;AI-generated content may be incorrect.">
            <a:extLst>
              <a:ext uri="{FF2B5EF4-FFF2-40B4-BE49-F238E27FC236}">
                <a16:creationId xmlns:a16="http://schemas.microsoft.com/office/drawing/2014/main" id="{ABF537C0-7845-DA44-F622-7109FF791E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9878" y="4080387"/>
            <a:ext cx="10564216" cy="222439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952569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9845-F3DF-4B95-1F2A-EFAF3D6C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D0B785-51D7-09CC-A337-87C0E644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Observing Trends Across Multiple Metrics</a:t>
            </a:r>
            <a:br>
              <a:rPr lang="en-US" b="1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28991F-691B-9898-6C76-D4E5C5378C21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sz="1200" dirty="0"/>
              <a:t>Seasonal Peaks: Certain metrics, such as the first and third graphs, show clear peaks around January 2011 and January 2012, possibly indicating seasonal trends.</a:t>
            </a:r>
          </a:p>
          <a:p>
            <a:r>
              <a:rPr lang="en-US" sz="1200" dirty="0"/>
              <a:t>Downward Trends: The second graph reveals an overall decline with minor upward adjustments, reflecting potential long-term changes.</a:t>
            </a:r>
          </a:p>
          <a:p>
            <a:r>
              <a:rPr lang="en-US" sz="1200" dirty="0"/>
              <a:t>Consistent Fluctuations: The fourth graph demonstrates regular oscillations, with peaks and troughs throughout the period.</a:t>
            </a:r>
          </a:p>
          <a:p>
            <a:r>
              <a:rPr lang="en-US" sz="1200" dirty="0"/>
              <a:t>Comparative Analysis: These graphs provide a multi-faceted view of trends over time, enabling cross-metric insights and potential correlations.</a:t>
            </a:r>
          </a:p>
        </p:txBody>
      </p:sp>
      <p:pic>
        <p:nvPicPr>
          <p:cNvPr id="7" name="Content Placeholder 4" descr="A graph of blue lines&#10;&#10;AI-generated content may be incorrect.">
            <a:extLst>
              <a:ext uri="{FF2B5EF4-FFF2-40B4-BE49-F238E27FC236}">
                <a16:creationId xmlns:a16="http://schemas.microsoft.com/office/drawing/2014/main" id="{D48BB608-1F73-2C28-067F-0F10FC246D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71426" y="3238710"/>
            <a:ext cx="7849148" cy="330131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37864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18FEAA-D780-4639-7FF9-1CC27E65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C186F9-F3C0-E6AE-BA89-DE922DA5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Sales Trends Across Stores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96343A-522A-08CB-F17D-61C8AAED86C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20033" y="1690688"/>
            <a:ext cx="4740390" cy="2655602"/>
          </a:xfrm>
        </p:spPr>
        <p:txBody>
          <a:bodyPr>
            <a:normAutofit/>
          </a:bodyPr>
          <a:lstStyle/>
          <a:p>
            <a:r>
              <a:rPr lang="en-US" sz="1200" dirty="0"/>
              <a:t>Overall Trend: Each store exhibits weekly sales fluctuations, with varying degrees of peaks and troughs.</a:t>
            </a:r>
          </a:p>
          <a:p>
            <a:r>
              <a:rPr lang="en-US" sz="1200" dirty="0"/>
              <a:t>Store Comparisons: Sales patterns differ across stores, with some showing consistent trends and others more erratic behaviors.</a:t>
            </a:r>
          </a:p>
          <a:p>
            <a:r>
              <a:rPr lang="en-US" sz="1200" dirty="0"/>
              <a:t>High and Low Performers: Identifying stores with sustained peaks or significant troughs can reveal strong or underperforming stores.</a:t>
            </a:r>
          </a:p>
          <a:p>
            <a:r>
              <a:rPr lang="en-US" sz="1200" dirty="0"/>
              <a:t>Actionable Insights: This comparative analysis helps in tailoring strategies for sales growth and addressing store-specific challenges.</a:t>
            </a:r>
          </a:p>
        </p:txBody>
      </p:sp>
      <p:pic>
        <p:nvPicPr>
          <p:cNvPr id="6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78068EEF-67BF-4FF2-3917-6B09D0ADDA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060423" y="1437779"/>
            <a:ext cx="6408421" cy="510224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99102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F6BCEB-AD91-97D6-BD77-C22AE252F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716D5B-AC68-50ED-2603-8578A2728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Insights from Retail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20B8DA-34B4-EAFA-8206-C156AFD8114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97829" y="1611599"/>
            <a:ext cx="5052840" cy="3396370"/>
          </a:xfrm>
        </p:spPr>
        <p:txBody>
          <a:bodyPr>
            <a:normAutofit/>
          </a:bodyPr>
          <a:lstStyle/>
          <a:p>
            <a:r>
              <a:rPr lang="en-US" sz="1200" dirty="0"/>
              <a:t>Strong Positive Correlations: Markdown4 and Markdown5 exhibit a strong positive correlation (0.84), indicating a close relationship between these two markdown variables.</a:t>
            </a:r>
          </a:p>
          <a:p>
            <a:r>
              <a:rPr lang="en-US" sz="1200" dirty="0"/>
              <a:t>Strong Negative Correlation: The year and </a:t>
            </a:r>
            <a:r>
              <a:rPr lang="en-US" sz="1200" dirty="0" err="1"/>
              <a:t>hol_num</a:t>
            </a:r>
            <a:r>
              <a:rPr lang="en-US" sz="1200" dirty="0"/>
              <a:t> variables have a significant negative correlation (-0.81), suggesting an inverse relationship.</a:t>
            </a:r>
          </a:p>
          <a:p>
            <a:r>
              <a:rPr lang="en-US" sz="1200" dirty="0"/>
              <a:t>Other Relationships: Store size and weekly sales show moderate correlations, providing insights into how size impacts sales.</a:t>
            </a:r>
          </a:p>
          <a:p>
            <a:r>
              <a:rPr lang="en-US" sz="1200" dirty="0"/>
              <a:t>Analysis Potential: This heatmap offers a visual guide to understanding variable interrelations, aiding in focused data-driven decisions.</a:t>
            </a:r>
          </a:p>
        </p:txBody>
      </p:sp>
      <p:pic>
        <p:nvPicPr>
          <p:cNvPr id="6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686AEF7C-6612-3D97-82A4-49929AC4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46554"/>
            <a:ext cx="5419311" cy="472834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058797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Two person handshake">
            <a:extLst>
              <a:ext uri="{FF2B5EF4-FFF2-40B4-BE49-F238E27FC236}">
                <a16:creationId xmlns:a16="http://schemas.microsoft.com/office/drawing/2014/main" id="{D4259A03-EF8A-4CCA-B199-F465AFDB5C5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"/>
            <a:ext cx="12190800" cy="6857325"/>
          </a:xfrm>
        </p:spPr>
      </p:pic>
      <p:sp>
        <p:nvSpPr>
          <p:cNvPr id="35" name="object 3" descr="Blue rectangle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1200" y="0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Oval 47" descr="Beige oval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 descr="Blue rectangle">
            <a:extLst>
              <a:ext uri="{FF2B5EF4-FFF2-40B4-BE49-F238E27FC236}">
                <a16:creationId xmlns:a16="http://schemas.microsoft.com/office/drawing/2014/main" id="{B743B096-6BB3-4330-9D5B-22EEBAF87BEE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 descr="Blue circle">
            <a:extLst>
              <a:ext uri="{FF2B5EF4-FFF2-40B4-BE49-F238E27FC236}">
                <a16:creationId xmlns:a16="http://schemas.microsoft.com/office/drawing/2014/main" id="{48354ED0-9392-4301-B2D6-A5335876F77D}"/>
              </a:ext>
            </a:extLst>
          </p:cNvPr>
          <p:cNvSpPr/>
          <p:nvPr/>
        </p:nvSpPr>
        <p:spPr>
          <a:xfrm>
            <a:off x="267322" y="2411394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699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92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TEAM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70BF709-D6E1-4AFF-A538-E9F7D1A452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94842" y="4604376"/>
            <a:ext cx="2700338" cy="738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Dinesh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COMScDS241P-002</a:t>
            </a:r>
          </a:p>
        </p:txBody>
      </p:sp>
      <p:sp>
        <p:nvSpPr>
          <p:cNvPr id="49" name="object 6" descr="Beige rectangl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>
          <a:xfrm>
            <a:off x="915047" y="1332834"/>
            <a:ext cx="216000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 descr="Blue circle">
            <a:extLst>
              <a:ext uri="{FF2B5EF4-FFF2-40B4-BE49-F238E27FC236}">
                <a16:creationId xmlns:a16="http://schemas.microsoft.com/office/drawing/2014/main" id="{F022418F-A5B3-63B9-FB99-860A14CF2C67}"/>
              </a:ext>
            </a:extLst>
          </p:cNvPr>
          <p:cNvSpPr/>
          <p:nvPr/>
        </p:nvSpPr>
        <p:spPr>
          <a:xfrm>
            <a:off x="2614734" y="2448824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Placeholder 17" descr="A person in a blue shirt&#10;&#10;AI-generated content may be incorrect.">
            <a:extLst>
              <a:ext uri="{FF2B5EF4-FFF2-40B4-BE49-F238E27FC236}">
                <a16:creationId xmlns:a16="http://schemas.microsoft.com/office/drawing/2014/main" id="{07266CD1-DE35-6B2A-6597-9AD0FBE42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5639" y="2599908"/>
            <a:ext cx="1638185" cy="1638185"/>
          </a:xfrm>
          <a:prstGeom prst="ellipse">
            <a:avLst/>
          </a:prstGeom>
          <a:noFill/>
          <a:ln w="387350">
            <a:noFill/>
          </a:ln>
        </p:spPr>
      </p:pic>
      <p:sp>
        <p:nvSpPr>
          <p:cNvPr id="22" name="Oval 21" descr="Blue circle">
            <a:extLst>
              <a:ext uri="{FF2B5EF4-FFF2-40B4-BE49-F238E27FC236}">
                <a16:creationId xmlns:a16="http://schemas.microsoft.com/office/drawing/2014/main" id="{0F5D37EA-9088-B415-D723-6AE9593284BC}"/>
              </a:ext>
            </a:extLst>
          </p:cNvPr>
          <p:cNvSpPr/>
          <p:nvPr/>
        </p:nvSpPr>
        <p:spPr>
          <a:xfrm>
            <a:off x="5021471" y="2440533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41">
            <a:extLst>
              <a:ext uri="{FF2B5EF4-FFF2-40B4-BE49-F238E27FC236}">
                <a16:creationId xmlns:a16="http://schemas.microsoft.com/office/drawing/2014/main" id="{AAB0706A-DD50-F961-CA34-08A3FD8E5CD4}"/>
              </a:ext>
            </a:extLst>
          </p:cNvPr>
          <p:cNvSpPr txBox="1">
            <a:spLocks/>
          </p:cNvSpPr>
          <p:nvPr/>
        </p:nvSpPr>
        <p:spPr>
          <a:xfrm>
            <a:off x="5798" y="4603758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Tharinda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COMScDS241P-001</a:t>
            </a:r>
          </a:p>
        </p:txBody>
      </p:sp>
      <p:sp>
        <p:nvSpPr>
          <p:cNvPr id="32" name="Oval 31" descr="Blue circle">
            <a:extLst>
              <a:ext uri="{FF2B5EF4-FFF2-40B4-BE49-F238E27FC236}">
                <a16:creationId xmlns:a16="http://schemas.microsoft.com/office/drawing/2014/main" id="{F9753F1C-BB42-7FD6-9267-974AC3B42C66}"/>
              </a:ext>
            </a:extLst>
          </p:cNvPr>
          <p:cNvSpPr/>
          <p:nvPr/>
        </p:nvSpPr>
        <p:spPr>
          <a:xfrm>
            <a:off x="7428209" y="2430535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41">
            <a:extLst>
              <a:ext uri="{FF2B5EF4-FFF2-40B4-BE49-F238E27FC236}">
                <a16:creationId xmlns:a16="http://schemas.microsoft.com/office/drawing/2014/main" id="{11B1913B-3E22-378B-6473-9FC43B7FF70A}"/>
              </a:ext>
            </a:extLst>
          </p:cNvPr>
          <p:cNvSpPr txBox="1">
            <a:spLocks/>
          </p:cNvSpPr>
          <p:nvPr/>
        </p:nvSpPr>
        <p:spPr>
          <a:xfrm>
            <a:off x="7166501" y="4575928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Arosha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COMScDS241P-004</a:t>
            </a:r>
          </a:p>
        </p:txBody>
      </p:sp>
      <p:sp>
        <p:nvSpPr>
          <p:cNvPr id="34" name="Text Placeholder 41">
            <a:extLst>
              <a:ext uri="{FF2B5EF4-FFF2-40B4-BE49-F238E27FC236}">
                <a16:creationId xmlns:a16="http://schemas.microsoft.com/office/drawing/2014/main" id="{20F5E110-32C9-5432-252B-77FBCE034AB5}"/>
              </a:ext>
            </a:extLst>
          </p:cNvPr>
          <p:cNvSpPr txBox="1">
            <a:spLocks/>
          </p:cNvSpPr>
          <p:nvPr/>
        </p:nvSpPr>
        <p:spPr>
          <a:xfrm>
            <a:off x="9650823" y="4575928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Osanda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COMScDS241P-019</a:t>
            </a:r>
          </a:p>
        </p:txBody>
      </p:sp>
      <p:sp>
        <p:nvSpPr>
          <p:cNvPr id="36" name="Text Placeholder 41">
            <a:extLst>
              <a:ext uri="{FF2B5EF4-FFF2-40B4-BE49-F238E27FC236}">
                <a16:creationId xmlns:a16="http://schemas.microsoft.com/office/drawing/2014/main" id="{E0DB4EB9-336A-8406-5CED-3B293EA5B6DF}"/>
              </a:ext>
            </a:extLst>
          </p:cNvPr>
          <p:cNvSpPr txBox="1">
            <a:spLocks/>
          </p:cNvSpPr>
          <p:nvPr/>
        </p:nvSpPr>
        <p:spPr>
          <a:xfrm>
            <a:off x="4656843" y="4585926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Dinushi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COMScDS241P-003</a:t>
            </a:r>
          </a:p>
        </p:txBody>
      </p:sp>
      <p:sp>
        <p:nvSpPr>
          <p:cNvPr id="37" name="Oval 36" descr="Blue circle">
            <a:extLst>
              <a:ext uri="{FF2B5EF4-FFF2-40B4-BE49-F238E27FC236}">
                <a16:creationId xmlns:a16="http://schemas.microsoft.com/office/drawing/2014/main" id="{154E96E3-C12D-E2B0-3192-DE3F07914C3F}"/>
              </a:ext>
            </a:extLst>
          </p:cNvPr>
          <p:cNvSpPr/>
          <p:nvPr/>
        </p:nvSpPr>
        <p:spPr>
          <a:xfrm>
            <a:off x="9866839" y="2448824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7">
            <a:extLst>
              <a:ext uri="{FF2B5EF4-FFF2-40B4-BE49-F238E27FC236}">
                <a16:creationId xmlns:a16="http://schemas.microsoft.com/office/drawing/2014/main" id="{8B4071AA-E160-1BF6-7931-36FF5EB52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305" y="2580767"/>
            <a:ext cx="1638185" cy="1638185"/>
          </a:xfrm>
          <a:prstGeom prst="ellipse">
            <a:avLst/>
          </a:prstGeom>
          <a:noFill/>
          <a:ln w="387350">
            <a:noFill/>
          </a:ln>
        </p:spPr>
      </p:pic>
      <p:pic>
        <p:nvPicPr>
          <p:cNvPr id="7" name="Picture 6" descr="A person in a pink dress&#10;&#10;AI-generated content may be incorrect.">
            <a:extLst>
              <a:ext uri="{FF2B5EF4-FFF2-40B4-BE49-F238E27FC236}">
                <a16:creationId xmlns:a16="http://schemas.microsoft.com/office/drawing/2014/main" id="{6EFBB10B-8DF5-3594-3FE4-A886BF6189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161" y="2544460"/>
            <a:ext cx="1304666" cy="1957235"/>
          </a:xfrm>
          <a:prstGeom prst="rect">
            <a:avLst/>
          </a:prstGeom>
        </p:spPr>
      </p:pic>
      <p:pic>
        <p:nvPicPr>
          <p:cNvPr id="13" name="Picture 12" descr="A person in a suit&#10;&#10;AI-generated content may be incorrect.">
            <a:extLst>
              <a:ext uri="{FF2B5EF4-FFF2-40B4-BE49-F238E27FC236}">
                <a16:creationId xmlns:a16="http://schemas.microsoft.com/office/drawing/2014/main" id="{4321BC32-C0EA-DE44-4D41-85363856B6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1040" y="2160066"/>
            <a:ext cx="2366869" cy="243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F82197-EE24-692E-804D-DF4A24D7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27E2AD-7146-B9B6-18B1-458D56D6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Stores Based on Weekly Sales (Mean)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719324-13E9-D8CA-65BB-B8B5A8EA8AA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8909304" cy="1906878"/>
          </a:xfrm>
        </p:spPr>
        <p:txBody>
          <a:bodyPr>
            <a:normAutofit/>
          </a:bodyPr>
          <a:lstStyle/>
          <a:p>
            <a:r>
              <a:rPr lang="en-US" sz="1200" dirty="0"/>
              <a:t>Store-Level Variation: The bar chart highlights significant differences in mean weekly sales across 45 stores, with some outperforming others by large margins.</a:t>
            </a:r>
          </a:p>
          <a:p>
            <a:r>
              <a:rPr lang="en-US" sz="1200" dirty="0"/>
              <a:t>High-Performing Stores: A few stores exhibit notably higher sales, indicating potential best practices or market advantages.</a:t>
            </a:r>
          </a:p>
          <a:p>
            <a:r>
              <a:rPr lang="en-US" sz="1200" dirty="0"/>
              <a:t>Sales Trends: The majority of stores cluster around mid-range sales levels, with clear outliers at both ends of the spectrum.</a:t>
            </a:r>
          </a:p>
          <a:p>
            <a:r>
              <a:rPr lang="en-US" sz="1200" dirty="0"/>
              <a:t>Business Insight: Understanding these variations can help identify factors contributing to high performance and areas for improvement.</a:t>
            </a:r>
          </a:p>
        </p:txBody>
      </p:sp>
      <p:pic>
        <p:nvPicPr>
          <p:cNvPr id="6" name="Content Placeholder 4" descr="A graph with blue bars&#10;&#10;AI-generated content may be incorrect.">
            <a:extLst>
              <a:ext uri="{FF2B5EF4-FFF2-40B4-BE49-F238E27FC236}">
                <a16:creationId xmlns:a16="http://schemas.microsoft.com/office/drawing/2014/main" id="{EBB7671A-1835-20B2-E6C7-A2E3E6E9A7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4144581"/>
            <a:ext cx="10431463" cy="202165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27722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BC2677-D0A7-62DB-E25F-6CF267A3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2C674B-43CB-9EBA-642A-619D5D0D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Methods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67DC24-D422-095A-130C-63351B541C9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7" y="1788579"/>
            <a:ext cx="4799420" cy="1906878"/>
          </a:xfrm>
        </p:spPr>
        <p:txBody>
          <a:bodyPr>
            <a:normAutofit/>
          </a:bodyPr>
          <a:lstStyle/>
          <a:p>
            <a:r>
              <a:rPr lang="en-US" sz="1200" dirty="0"/>
              <a:t>The </a:t>
            </a:r>
            <a:r>
              <a:rPr lang="en-US" sz="1200" b="1" dirty="0"/>
              <a:t>elbow point</a:t>
            </a:r>
            <a:r>
              <a:rPr lang="en-US" sz="1200" dirty="0"/>
              <a:t> in your graph appears to be around </a:t>
            </a:r>
            <a:r>
              <a:rPr lang="en-US" sz="1200" b="1" dirty="0"/>
              <a:t>k = 3 or 4</a:t>
            </a:r>
            <a:r>
              <a:rPr lang="en-US" sz="1200" dirty="0"/>
              <a:t>. </a:t>
            </a:r>
          </a:p>
          <a:p>
            <a:r>
              <a:rPr lang="en-US" sz="1200" dirty="0"/>
              <a:t>This is where the inertia (within-cluster sum of squares) stops decreasing rapidly and starts to level off. </a:t>
            </a:r>
          </a:p>
          <a:p>
            <a:r>
              <a:rPr lang="en-US" sz="1200" dirty="0"/>
              <a:t>Choosing </a:t>
            </a:r>
            <a:r>
              <a:rPr lang="en-US" sz="1200" b="1" dirty="0"/>
              <a:t>k = 3 or 4</a:t>
            </a:r>
            <a:r>
              <a:rPr lang="en-US" sz="1200" dirty="0"/>
              <a:t> would likely be the best balance between minimizing inertia and avoiding overfitting.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5C14481-C7D3-64DD-4791-3AD6341B6E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43421" y="1340830"/>
            <a:ext cx="5710432" cy="438154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811892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44973-CAF0-1714-57A4-B0E893DF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FFB55F-EB2C-650F-5333-8884E0BD1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of Weekly Sales Trends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5F9465-7CA8-A287-F72A-38B9454BED0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5251704" cy="1906878"/>
          </a:xfrm>
        </p:spPr>
        <p:txBody>
          <a:bodyPr>
            <a:normAutofit fontScale="92500" lnSpcReduction="10000"/>
          </a:bodyPr>
          <a:lstStyle/>
          <a:p>
            <a:r>
              <a:rPr lang="en-US" sz="1400" b="1" dirty="0"/>
              <a:t>Clustering Sales Data</a:t>
            </a:r>
            <a:r>
              <a:rPr lang="en-US" sz="1400" dirty="0"/>
              <a:t> – The plot represents weekly sales data clustered using the K-Means algorithm to identify patterns and trends over time.</a:t>
            </a:r>
          </a:p>
          <a:p>
            <a:r>
              <a:rPr lang="en-US" sz="1400" b="1" dirty="0"/>
              <a:t>Sales Anomalies &amp; Peaks</a:t>
            </a:r>
            <a:r>
              <a:rPr lang="en-US" sz="1400" dirty="0"/>
              <a:t> – The yellow cluster highlights higher sales values, showing peaks during specific periods, likely due to seasonal trends, promotions, or external factors.</a:t>
            </a:r>
          </a:p>
          <a:p>
            <a:r>
              <a:rPr lang="en-US" sz="1400" b="1" dirty="0"/>
              <a:t>Segmentation Insights</a:t>
            </a:r>
            <a:r>
              <a:rPr lang="en-US" sz="1400" dirty="0"/>
              <a:t> – Different clusters help in understanding normal sales trends (lower clusters) versus exceptional sales spikes, aiding in strategic decision-making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0603EE9-10A3-A601-27C6-66FA9CE619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48009" y="1385887"/>
            <a:ext cx="5071809" cy="417917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9503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5F776-2377-4907-64B4-5E3B5BB3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09F023-6F1A-F12F-BB04-1C17D737B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8959BA-2328-E863-C096-BE2A2DF7E3B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9784375" cy="1888686"/>
          </a:xfrm>
        </p:spPr>
        <p:txBody>
          <a:bodyPr/>
          <a:lstStyle/>
          <a:p>
            <a:r>
              <a:rPr lang="en-US" sz="1200" b="1" dirty="0"/>
              <a:t>Mean Squared Error (MSE) Comparison</a:t>
            </a:r>
            <a:r>
              <a:rPr lang="en-US" sz="1200" dirty="0"/>
              <a:t> – Lower MSE values indicate better model performance. Random Forest and Gradient Boosting have significantly lower errors than Linear Regression, making them preferable choices.</a:t>
            </a:r>
          </a:p>
          <a:p>
            <a:r>
              <a:rPr lang="en-US" sz="1200" b="1" dirty="0"/>
              <a:t>R² Score Analysis</a:t>
            </a:r>
            <a:r>
              <a:rPr lang="en-US" sz="1200" dirty="0"/>
              <a:t> – A higher R² score suggests better predictive accuracy. Random Forest achieves the highest R², followed by Gradient Boosting, while Linear Regression performs the worst.</a:t>
            </a:r>
          </a:p>
          <a:p>
            <a:r>
              <a:rPr lang="en-US" sz="1200" b="1" dirty="0"/>
              <a:t>Model Selection Insights</a:t>
            </a:r>
            <a:r>
              <a:rPr lang="en-US" sz="1200" dirty="0"/>
              <a:t> – The results suggest that </a:t>
            </a:r>
            <a:r>
              <a:rPr lang="en-US" sz="1200" b="1" dirty="0"/>
              <a:t>ensemble methods (Random Forest &amp; Gradient Boosting) outperform Linear Regression</a:t>
            </a:r>
            <a:r>
              <a:rPr lang="en-US" sz="1200" dirty="0"/>
              <a:t>, making them more suitable for this dataset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CAFF284-0B23-6AB6-0ECB-3C5BC1E3EC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91098" y="3291347"/>
            <a:ext cx="6242089" cy="3333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853316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pic>
        <p:nvPicPr>
          <p:cNvPr id="4" name="Picture Placeholder 11" descr="Two men near laptop ">
            <a:extLst>
              <a:ext uri="{FF2B5EF4-FFF2-40B4-BE49-F238E27FC236}">
                <a16:creationId xmlns:a16="http://schemas.microsoft.com/office/drawing/2014/main" id="{509FA566-1699-4388-B44C-C3EE5EC051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2"/>
            <a:ext cx="6256751" cy="6857998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44708" y="1925413"/>
            <a:ext cx="3837672" cy="7497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Assumed that the datasets have sufficient data.</a:t>
            </a:r>
          </a:p>
        </p:txBody>
      </p:sp>
      <p:pic>
        <p:nvPicPr>
          <p:cNvPr id="9" name="Picture Placeholder 27" descr="Check mark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6256" y="1933704"/>
            <a:ext cx="720000" cy="720000"/>
          </a:xfrm>
          <a:prstGeom prst="rect">
            <a:avLst/>
          </a:prstGeom>
        </p:spPr>
      </p:pic>
      <p:pic>
        <p:nvPicPr>
          <p:cNvPr id="10" name="Picture Placeholder 29" descr="Check mark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7619" y="2730657"/>
            <a:ext cx="720000" cy="719999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44708" y="2736345"/>
            <a:ext cx="3837672" cy="7401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External influences have been excluded for the prediction</a:t>
            </a:r>
          </a:p>
        </p:txBody>
      </p:sp>
      <p:pic>
        <p:nvPicPr>
          <p:cNvPr id="12" name="Picture Placeholder 31" descr="Check mark">
            <a:extLst>
              <a:ext uri="{FF2B5EF4-FFF2-40B4-BE49-F238E27FC236}">
                <a16:creationId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84333" y="3523448"/>
            <a:ext cx="720000" cy="719999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7450083" y="3523448"/>
            <a:ext cx="3754729" cy="7803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Correlation of certain features may not always imply causation.</a:t>
            </a:r>
          </a:p>
        </p:txBody>
      </p:sp>
      <p:sp>
        <p:nvSpPr>
          <p:cNvPr id="14" name="object 27" descr="Beige rectangle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697619" y="1496467"/>
            <a:ext cx="3085478" cy="4571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951" y="640604"/>
            <a:ext cx="4421229" cy="11049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ASSUMPTIONS</a:t>
            </a:r>
            <a:endParaRPr lang="en-US" dirty="0"/>
          </a:p>
        </p:txBody>
      </p:sp>
      <p:pic>
        <p:nvPicPr>
          <p:cNvPr id="7" name="Picture Placeholder 31" descr="Check mark">
            <a:extLst>
              <a:ext uri="{FF2B5EF4-FFF2-40B4-BE49-F238E27FC236}">
                <a16:creationId xmlns:a16="http://schemas.microsoft.com/office/drawing/2014/main" id="{83155410-0103-DD4F-B3AE-6F4328EDC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2176" y="4316117"/>
            <a:ext cx="720000" cy="719999"/>
          </a:xfrm>
          <a:prstGeom prst="rect">
            <a:avLst/>
          </a:prstGeom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7CE4E7F9-3CCC-D254-E1E0-49BC4A324311}"/>
              </a:ext>
            </a:extLst>
          </p:cNvPr>
          <p:cNvSpPr txBox="1">
            <a:spLocks/>
          </p:cNvSpPr>
          <p:nvPr/>
        </p:nvSpPr>
        <p:spPr>
          <a:xfrm>
            <a:off x="7453495" y="4305525"/>
            <a:ext cx="3754729" cy="7803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Certain noisy data has been assumed to be tolerable</a:t>
            </a:r>
          </a:p>
        </p:txBody>
      </p:sp>
    </p:spTree>
    <p:extLst>
      <p:ext uri="{BB962C8B-B14F-4D97-AF65-F5344CB8AC3E}">
        <p14:creationId xmlns:p14="http://schemas.microsoft.com/office/powerpoint/2010/main" val="3298964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2DCD771F-1D4B-9907-C53D-4DB9375B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B7539-0E1B-02F8-EC3F-E02943F57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F5099F-16F9-558F-3F0D-AEC4CE21144E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lIns="0" tIns="0" rIns="0" bIns="0" numCol="1" spcCol="1270" anchorCtr="0">
            <a:normAutofit/>
          </a:bodyPr>
          <a:lstStyle/>
          <a:p>
            <a:pPr marL="0" lvl="0" indent="0" defTabSz="1022350"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kern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Consumer Behavior</a:t>
            </a:r>
          </a:p>
          <a:p>
            <a:pPr lvl="0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Consumer preferences and purchasing patterns changes rapidly due to trends or events</a:t>
            </a:r>
          </a:p>
          <a:p>
            <a:pPr marL="0" lvl="0" indent="0" defTabSz="1022350">
              <a:spcBef>
                <a:spcPct val="0"/>
              </a:spcBef>
              <a:spcAft>
                <a:spcPct val="35000"/>
              </a:spcAft>
              <a:buNone/>
              <a:defRPr b="1"/>
            </a:pPr>
            <a:endParaRPr lang="en-US" kern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AA61F5-A196-BF61-BC36-042B85C155DB}"/>
              </a:ext>
            </a:extLst>
          </p:cNvPr>
          <p:cNvSpPr txBox="1"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lIns="0" tIns="0" rIns="0" bIns="0" numCol="1" spcCol="1270" anchorCtr="0">
            <a:normAutofit/>
          </a:bodyPr>
          <a:lstStyle/>
          <a:p>
            <a:pPr marL="0" lvl="0" indent="0" defTabSz="1022350"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kern="1200" dirty="0"/>
              <a:t>Limited External Data</a:t>
            </a:r>
          </a:p>
          <a:p>
            <a:pPr lvl="0"/>
            <a:r>
              <a:rPr lang="en-US" dirty="0"/>
              <a:t>The dataset lack certain information on external factors that may influence sales</a:t>
            </a:r>
          </a:p>
          <a:p>
            <a:pPr lvl="1"/>
            <a:r>
              <a:rPr lang="en-US" dirty="0"/>
              <a:t>Events </a:t>
            </a:r>
          </a:p>
          <a:p>
            <a:pPr lvl="1"/>
            <a:r>
              <a:rPr lang="en-US" dirty="0"/>
              <a:t>Economic factors</a:t>
            </a:r>
          </a:p>
          <a:p>
            <a:pPr lvl="1"/>
            <a:r>
              <a:rPr lang="en-US" dirty="0"/>
              <a:t>Weather Conditions</a:t>
            </a:r>
          </a:p>
          <a:p>
            <a:pPr marL="0" lvl="0" indent="0" defTabSz="1022350">
              <a:spcBef>
                <a:spcPct val="0"/>
              </a:spcBef>
              <a:spcAft>
                <a:spcPct val="35000"/>
              </a:spcAft>
              <a:buNone/>
              <a:defRPr b="1"/>
            </a:pPr>
            <a:endParaRPr lang="en-US" dirty="0"/>
          </a:p>
          <a:p>
            <a:pPr marL="0" lvl="0" indent="0" defTabSz="1022350">
              <a:spcBef>
                <a:spcPct val="0"/>
              </a:spcBef>
              <a:spcAft>
                <a:spcPct val="35000"/>
              </a:spcAft>
              <a:buNone/>
              <a:defRPr b="1"/>
            </a:pPr>
            <a:endParaRPr lang="en-US" kern="1200" dirty="0"/>
          </a:p>
        </p:txBody>
      </p:sp>
      <p:sp>
        <p:nvSpPr>
          <p:cNvPr id="3" name="object 27" descr="Beige rectangle">
            <a:extLst>
              <a:ext uri="{FF2B5EF4-FFF2-40B4-BE49-F238E27FC236}">
                <a16:creationId xmlns:a16="http://schemas.microsoft.com/office/drawing/2014/main" id="{10C4E0E0-EE53-EDBB-471C-FAA89BAC1E9F}"/>
              </a:ext>
            </a:extLst>
          </p:cNvPr>
          <p:cNvSpPr/>
          <p:nvPr/>
        </p:nvSpPr>
        <p:spPr>
          <a:xfrm>
            <a:off x="976913" y="1329710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168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Handshake">
            <a:extLst>
              <a:ext uri="{FF2B5EF4-FFF2-40B4-BE49-F238E27FC236}">
                <a16:creationId xmlns:a16="http://schemas.microsoft.com/office/drawing/2014/main" id="{2F5DB649-A4D3-4E21-BA31-0C84C9B360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/>
          <a:stretch/>
        </p:blipFill>
        <p:spPr>
          <a:xfrm>
            <a:off x="1200" y="3115388"/>
            <a:ext cx="12189600" cy="3743586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12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13" name="Oval 12" descr="Beige oval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64" y="361648"/>
            <a:ext cx="10515600" cy="1325563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949" y="2130341"/>
            <a:ext cx="3789362" cy="823912"/>
          </a:xfrm>
        </p:spPr>
        <p:txBody>
          <a:bodyPr>
            <a:normAutofit/>
          </a:bodyPr>
          <a:lstStyle/>
          <a:p>
            <a:pPr marL="0" lvl="0" indent="0" algn="l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2000" kern="1200" dirty="0"/>
              <a:t>Data Quality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373" y="3434047"/>
            <a:ext cx="3132000" cy="275561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dirty="0">
                <a:solidFill>
                  <a:srgbClr val="FFFFFF"/>
                </a:solidFill>
                <a:cs typeface="Arial"/>
              </a:rPr>
              <a:t>Missing data due to incomplete records for certain time periods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dirty="0">
                <a:solidFill>
                  <a:srgbClr val="FFFFFF"/>
                </a:solidFill>
                <a:cs typeface="Arial"/>
              </a:rPr>
              <a:t>Outliers in sales of certain stores could skew the analysis and model performance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endParaRPr lang="en-US" i="1" dirty="0">
              <a:solidFill>
                <a:srgbClr val="FFFFFF"/>
              </a:solidFill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None/>
            </a:pPr>
            <a:endParaRPr lang="en-US" i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52950" y="2130341"/>
            <a:ext cx="4745038" cy="82391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defRPr b="1"/>
            </a:pPr>
            <a:r>
              <a:rPr lang="en-US" sz="2000" dirty="0"/>
              <a:t>Seasonality and Trends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3711" y="3434047"/>
            <a:ext cx="3361615" cy="275561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dirty="0">
                <a:solidFill>
                  <a:srgbClr val="FFFFFF"/>
                </a:solidFill>
                <a:cs typeface="Arial"/>
              </a:rPr>
              <a:t>Sales data are often influenced by seasonal patterns which may affect the model accuracy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</a:pPr>
            <a:endParaRPr lang="en-US" i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7" y="1337103"/>
            <a:ext cx="37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93FB3A3-CCE4-43B1-B396-B8819D20B354}"/>
              </a:ext>
            </a:extLst>
          </p:cNvPr>
          <p:cNvSpPr txBox="1">
            <a:spLocks/>
          </p:cNvSpPr>
          <p:nvPr/>
        </p:nvSpPr>
        <p:spPr>
          <a:xfrm>
            <a:off x="8568793" y="2133184"/>
            <a:ext cx="342969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22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 b="1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Scalability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17423A2D-9BA5-4783-9D7D-85F493300696}"/>
              </a:ext>
            </a:extLst>
          </p:cNvPr>
          <p:cNvSpPr txBox="1">
            <a:spLocks/>
          </p:cNvSpPr>
          <p:nvPr/>
        </p:nvSpPr>
        <p:spPr>
          <a:xfrm>
            <a:off x="8552751" y="3436890"/>
            <a:ext cx="3132000" cy="2755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DA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"/>
                <a:ea typeface="+mn-ea"/>
                <a:cs typeface="Arial"/>
              </a:rPr>
              <a:t>Processing and analyzing large-scale data require significant computational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AB10E-8779-8A91-C058-FADF825C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938827-0B65-382B-CA75-4C97D331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8F73D1-F578-3F50-0646-B1078F8C40B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https://github.com/mdpw/msc-pds-group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65652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Girl with document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2925761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Man talks by phone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" y="4665"/>
            <a:ext cx="6991350" cy="6848669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698" y="2331086"/>
            <a:ext cx="5165558" cy="8338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AIM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>
          <a:xfrm flipV="1">
            <a:off x="6313932" y="2989834"/>
            <a:ext cx="1867408" cy="45719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We are tasked with analyzing the past sales and some other data collected by the ABC Marketing Company Pvt (Ltd) and build a forecasting model to help the company to improve their sales performance.</a:t>
            </a: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COMPANY OUTLOOK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13" name="Content Placeholder 12" descr="Table">
            <a:extLst>
              <a:ext uri="{FF2B5EF4-FFF2-40B4-BE49-F238E27FC236}">
                <a16:creationId xmlns:a16="http://schemas.microsoft.com/office/drawing/2014/main" id="{1D6AB21B-0AB3-44DD-AD8E-D2EDD77DEA42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777865736"/>
              </p:ext>
            </p:extLst>
          </p:nvPr>
        </p:nvGraphicFramePr>
        <p:xfrm>
          <a:off x="3017436" y="2018330"/>
          <a:ext cx="5843100" cy="1376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550">
                  <a:extLst>
                    <a:ext uri="{9D8B030D-6E8A-4147-A177-3AD203B41FA5}">
                      <a16:colId xmlns:a16="http://schemas.microsoft.com/office/drawing/2014/main" val="3572385518"/>
                    </a:ext>
                  </a:extLst>
                </a:gridCol>
                <a:gridCol w="2921550">
                  <a:extLst>
                    <a:ext uri="{9D8B030D-6E8A-4147-A177-3AD203B41FA5}">
                      <a16:colId xmlns:a16="http://schemas.microsoft.com/office/drawing/2014/main" val="1440817424"/>
                    </a:ext>
                  </a:extLst>
                </a:gridCol>
              </a:tblGrid>
              <a:tr h="45801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1"/>
                          </a:solidFill>
                          <a:latin typeface="+mj-lt"/>
                        </a:rPr>
                        <a:t>Stores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1"/>
                          </a:solidFill>
                          <a:latin typeface="+mj-lt"/>
                        </a:rPr>
                        <a:t>Departments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120738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45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Stores Island Wide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99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Different Departments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001753"/>
                  </a:ext>
                </a:extLst>
              </a:tr>
            </a:tbl>
          </a:graphicData>
        </a:graphic>
      </p:graphicFrame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>
            <a:off x="915637" y="1309144"/>
            <a:ext cx="460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1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AF702-A859-4D49-823E-45570287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D9271-B659-4A45-8868-BAEC4EF7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10" y="36156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DATASETS: Feature</a:t>
            </a: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FDFE3336-0975-4022-813D-426DF2A2CDE3}"/>
              </a:ext>
            </a:extLst>
          </p:cNvPr>
          <p:cNvSpPr txBox="1"/>
          <p:nvPr/>
        </p:nvSpPr>
        <p:spPr>
          <a:xfrm>
            <a:off x="180648" y="3354792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Records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E9BBF33-FFEE-40F5-A249-CEA0DCAE3BE2}"/>
              </a:ext>
            </a:extLst>
          </p:cNvPr>
          <p:cNvSpPr txBox="1"/>
          <p:nvPr/>
        </p:nvSpPr>
        <p:spPr>
          <a:xfrm>
            <a:off x="365223" y="2566992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8190</a:t>
            </a:r>
          </a:p>
        </p:txBody>
      </p:sp>
      <p:sp>
        <p:nvSpPr>
          <p:cNvPr id="29" name="object 27" descr="Beige rectangle">
            <a:extLst>
              <a:ext uri="{FF2B5EF4-FFF2-40B4-BE49-F238E27FC236}">
                <a16:creationId xmlns:a16="http://schemas.microsoft.com/office/drawing/2014/main" id="{CE178D24-EC15-4677-8CE4-B6FAE887C7CE}"/>
              </a:ext>
            </a:extLst>
          </p:cNvPr>
          <p:cNvSpPr/>
          <p:nvPr/>
        </p:nvSpPr>
        <p:spPr>
          <a:xfrm>
            <a:off x="976913" y="1329710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33" name="Content Placeholder 11" descr="Chart">
            <a:extLst>
              <a:ext uri="{FF2B5EF4-FFF2-40B4-BE49-F238E27FC236}">
                <a16:creationId xmlns:a16="http://schemas.microsoft.com/office/drawing/2014/main" id="{EE3F9CC5-DBA6-45F8-BEB5-9AABA54A80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908731"/>
              </p:ext>
            </p:extLst>
          </p:nvPr>
        </p:nvGraphicFramePr>
        <p:xfrm>
          <a:off x="9550508" y="2053173"/>
          <a:ext cx="1481012" cy="1161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5C0E71B8-1D2B-4965-B2E2-9D9AD54201BD}"/>
              </a:ext>
            </a:extLst>
          </p:cNvPr>
          <p:cNvCxnSpPr>
            <a:cxnSpLocks/>
          </p:cNvCxnSpPr>
          <p:nvPr/>
        </p:nvCxnSpPr>
        <p:spPr>
          <a:xfrm>
            <a:off x="5035890" y="1844675"/>
            <a:ext cx="0" cy="1763713"/>
          </a:xfrm>
          <a:prstGeom prst="line">
            <a:avLst/>
          </a:prstGeom>
          <a:ln w="3175">
            <a:solidFill>
              <a:schemeClr val="bg2">
                <a:lumMod val="20000"/>
                <a:lumOff val="8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BD4393-5469-14C6-8477-8EC95E232C3C}"/>
              </a:ext>
            </a:extLst>
          </p:cNvPr>
          <p:cNvSpPr txBox="1"/>
          <p:nvPr/>
        </p:nvSpPr>
        <p:spPr>
          <a:xfrm>
            <a:off x="286866" y="1777278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chemeClr val="bg1"/>
                </a:solidFill>
                <a:effectLst/>
                <a:latin typeface="Arial  (Body)"/>
              </a:rPr>
              <a:t>Additional data related to the store, department, and regional activity for the given dates</a:t>
            </a: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DF0DB421-7632-0831-F900-CBCEF00750CC}"/>
              </a:ext>
            </a:extLst>
          </p:cNvPr>
          <p:cNvSpPr/>
          <p:nvPr/>
        </p:nvSpPr>
        <p:spPr>
          <a:xfrm>
            <a:off x="270490" y="2155758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5F9A7C86-620E-01B0-5DAD-BB0E82A5FE61}"/>
              </a:ext>
            </a:extLst>
          </p:cNvPr>
          <p:cNvSpPr txBox="1"/>
          <p:nvPr/>
        </p:nvSpPr>
        <p:spPr>
          <a:xfrm>
            <a:off x="1551189" y="3367755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Columns</a:t>
            </a:r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3FBD9DA7-AF81-B400-7EFE-0C329A82EDC4}"/>
              </a:ext>
            </a:extLst>
          </p:cNvPr>
          <p:cNvSpPr txBox="1"/>
          <p:nvPr/>
        </p:nvSpPr>
        <p:spPr>
          <a:xfrm>
            <a:off x="1735764" y="2579955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12</a:t>
            </a: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6AEF6C20-5094-EB2B-8218-CAF7BCC29357}"/>
              </a:ext>
            </a:extLst>
          </p:cNvPr>
          <p:cNvSpPr/>
          <p:nvPr/>
        </p:nvSpPr>
        <p:spPr>
          <a:xfrm>
            <a:off x="1641031" y="2168721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8" name="Content Placeholder 57">
            <a:extLst>
              <a:ext uri="{FF2B5EF4-FFF2-40B4-BE49-F238E27FC236}">
                <a16:creationId xmlns:a16="http://schemas.microsoft.com/office/drawing/2014/main" id="{2C6CC20C-5060-F84E-753B-1A9D8546DE5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09402498"/>
              </p:ext>
            </p:extLst>
          </p:nvPr>
        </p:nvGraphicFramePr>
        <p:xfrm>
          <a:off x="286866" y="4471100"/>
          <a:ext cx="10963028" cy="2025333"/>
        </p:xfrm>
        <a:graphic>
          <a:graphicData uri="http://schemas.openxmlformats.org/drawingml/2006/table">
            <a:tbl>
              <a:tblPr>
                <a:tableStyleId>{91EBBBCC-DAD2-459C-BE2E-F6DE35CF9A28}</a:tableStyleId>
              </a:tblPr>
              <a:tblGrid>
                <a:gridCol w="1200394">
                  <a:extLst>
                    <a:ext uri="{9D8B030D-6E8A-4147-A177-3AD203B41FA5}">
                      <a16:colId xmlns:a16="http://schemas.microsoft.com/office/drawing/2014/main" val="567795933"/>
                    </a:ext>
                  </a:extLst>
                </a:gridCol>
                <a:gridCol w="792883">
                  <a:extLst>
                    <a:ext uri="{9D8B030D-6E8A-4147-A177-3AD203B41FA5}">
                      <a16:colId xmlns:a16="http://schemas.microsoft.com/office/drawing/2014/main" val="3608826586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1668831478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180047068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226471575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237258541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384836564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3637211847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198715671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59276175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752631482"/>
                    </a:ext>
                  </a:extLst>
                </a:gridCol>
              </a:tblGrid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Statistic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Store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Temperature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Fuel Price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Markdown1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Markdown2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Markdown3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Markdown4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Markdown5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CPI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Unemployment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853817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Count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8190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8190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8190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4032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2921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3613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3464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4050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7605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7605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163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Mean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59.356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3.406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7032.372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3384.177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1760.1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3292.936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4132.216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172.461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7.827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825821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Std Dev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12.988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18.679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0.431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9262.747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8793.583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11276.46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6792.33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13086.69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39.738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1.877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406081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Min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-7.29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2.472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-2781.45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-265.76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-179.26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0.22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-185.17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126.064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732864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25%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45.903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3.041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1577.533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68.88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304.688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1440.828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132.365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6.634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642827"/>
                  </a:ext>
                </a:extLst>
              </a:tr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50% (Median)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60.71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3.513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4743.58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364.57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36.26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1176.425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2727.135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182.764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7.806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82990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75%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73.88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3.743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8923.31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2153.35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163.15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3310.008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4832.555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213.932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8.567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1374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Max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101.95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4.468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103185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104519.5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149483.3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67474.85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771448.1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228.976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14.313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644210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5D276062-DF04-33F1-CB0D-601273529F5D}"/>
              </a:ext>
            </a:extLst>
          </p:cNvPr>
          <p:cNvSpPr txBox="1"/>
          <p:nvPr/>
        </p:nvSpPr>
        <p:spPr>
          <a:xfrm>
            <a:off x="208357" y="4161603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 (Body)"/>
              </a:rPr>
              <a:t>Summary Statistics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766054-91A4-C2DE-A01D-D2A9733E2C9C}"/>
              </a:ext>
            </a:extLst>
          </p:cNvPr>
          <p:cNvSpPr txBox="1"/>
          <p:nvPr/>
        </p:nvSpPr>
        <p:spPr>
          <a:xfrm>
            <a:off x="3011572" y="2187832"/>
            <a:ext cx="832443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Store: Store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Date: Dates of the data from 2010 February 05th  - 2013 July 26th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Temperature: Temperature in Fahrenheit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Fuel Price: Price of Fuel on that day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Markdown1, Markdown2, Markdown3, Markdown4, Markdown5: Data related to promotional markdowns at ABC which are anonymous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CPI: The consumer price index which measures the monthly changes in prices paid by consumers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Unemployment: Rate of Unemployment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err="1">
                <a:solidFill>
                  <a:schemeClr val="bg1"/>
                </a:solidFill>
              </a:rPr>
              <a:t>IsHoliday</a:t>
            </a:r>
            <a:r>
              <a:rPr lang="en-US" sz="1050" dirty="0">
                <a:solidFill>
                  <a:schemeClr val="bg1"/>
                </a:solidFill>
              </a:rPr>
              <a:t>: Whether a particular day is a holiday or not</a:t>
            </a:r>
          </a:p>
        </p:txBody>
      </p:sp>
    </p:spTree>
    <p:extLst>
      <p:ext uri="{BB962C8B-B14F-4D97-AF65-F5344CB8AC3E}">
        <p14:creationId xmlns:p14="http://schemas.microsoft.com/office/powerpoint/2010/main" val="3514470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AF935-0A74-9A08-18A3-CE261ACB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53791-031C-E48D-0EBF-C8540F42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A0A575-B6D0-7425-317E-99215E7A6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10" y="36156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DATASETS: Train</a:t>
            </a: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C94A9F45-EDFE-59D6-6F8E-30E225A38310}"/>
              </a:ext>
            </a:extLst>
          </p:cNvPr>
          <p:cNvSpPr txBox="1"/>
          <p:nvPr/>
        </p:nvSpPr>
        <p:spPr>
          <a:xfrm>
            <a:off x="221235" y="3352564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Records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D102733E-54BD-74F9-3A6E-56EC6E8F3FAF}"/>
              </a:ext>
            </a:extLst>
          </p:cNvPr>
          <p:cNvSpPr txBox="1"/>
          <p:nvPr/>
        </p:nvSpPr>
        <p:spPr>
          <a:xfrm>
            <a:off x="405810" y="2564764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421570</a:t>
            </a:r>
          </a:p>
        </p:txBody>
      </p:sp>
      <p:sp>
        <p:nvSpPr>
          <p:cNvPr id="29" name="object 27" descr="Beige rectangle">
            <a:extLst>
              <a:ext uri="{FF2B5EF4-FFF2-40B4-BE49-F238E27FC236}">
                <a16:creationId xmlns:a16="http://schemas.microsoft.com/office/drawing/2014/main" id="{61786463-2FFC-4521-BFCF-FE37BB6701E8}"/>
              </a:ext>
            </a:extLst>
          </p:cNvPr>
          <p:cNvSpPr/>
          <p:nvPr/>
        </p:nvSpPr>
        <p:spPr>
          <a:xfrm>
            <a:off x="976913" y="1329710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33" name="Content Placeholder 11" descr="Chart">
            <a:extLst>
              <a:ext uri="{FF2B5EF4-FFF2-40B4-BE49-F238E27FC236}">
                <a16:creationId xmlns:a16="http://schemas.microsoft.com/office/drawing/2014/main" id="{D42DDE45-E0D3-B5D2-2A80-0C633D11EBDF}"/>
              </a:ext>
            </a:extLst>
          </p:cNvPr>
          <p:cNvGraphicFramePr>
            <a:graphicFrameLocks/>
          </p:cNvGraphicFramePr>
          <p:nvPr/>
        </p:nvGraphicFramePr>
        <p:xfrm>
          <a:off x="9550508" y="2053173"/>
          <a:ext cx="1481012" cy="1161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82087ADC-73CB-973C-3CD7-D8213C657EE7}"/>
              </a:ext>
            </a:extLst>
          </p:cNvPr>
          <p:cNvCxnSpPr>
            <a:cxnSpLocks/>
          </p:cNvCxnSpPr>
          <p:nvPr/>
        </p:nvCxnSpPr>
        <p:spPr>
          <a:xfrm>
            <a:off x="5035890" y="1844675"/>
            <a:ext cx="0" cy="1763713"/>
          </a:xfrm>
          <a:prstGeom prst="line">
            <a:avLst/>
          </a:prstGeom>
          <a:ln w="3175">
            <a:solidFill>
              <a:schemeClr val="bg2">
                <a:lumMod val="20000"/>
                <a:lumOff val="8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3458A1-407E-F5B9-DF01-A30095C80975}"/>
              </a:ext>
            </a:extLst>
          </p:cNvPr>
          <p:cNvSpPr txBox="1"/>
          <p:nvPr/>
        </p:nvSpPr>
        <p:spPr>
          <a:xfrm>
            <a:off x="286866" y="1777278"/>
            <a:ext cx="9085552" cy="286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chemeClr val="bg1"/>
                </a:solidFill>
                <a:latin typeface="Arial  (Body)"/>
              </a:rPr>
              <a:t>H</a:t>
            </a:r>
            <a:r>
              <a:rPr lang="en-US" b="0" i="0" dirty="0">
                <a:solidFill>
                  <a:schemeClr val="bg1"/>
                </a:solidFill>
                <a:effectLst/>
                <a:latin typeface="Arial  (Body)"/>
              </a:rPr>
              <a:t>istorical training data</a:t>
            </a:r>
            <a:endParaRPr lang="en-US" b="0" dirty="0">
              <a:solidFill>
                <a:schemeClr val="bg1"/>
              </a:solidFill>
              <a:effectLst/>
              <a:latin typeface="Arial  (Body)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84917ECA-E39B-1F1C-DE20-B60CB271382B}"/>
              </a:ext>
            </a:extLst>
          </p:cNvPr>
          <p:cNvSpPr/>
          <p:nvPr/>
        </p:nvSpPr>
        <p:spPr>
          <a:xfrm>
            <a:off x="311077" y="2153530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60C3F9CD-8A5E-4FD1-FC59-F09477FFCDFB}"/>
              </a:ext>
            </a:extLst>
          </p:cNvPr>
          <p:cNvSpPr txBox="1"/>
          <p:nvPr/>
        </p:nvSpPr>
        <p:spPr>
          <a:xfrm>
            <a:off x="1591776" y="3365527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Columns</a:t>
            </a:r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20419269-0B62-5445-E811-B7DFF86A876C}"/>
              </a:ext>
            </a:extLst>
          </p:cNvPr>
          <p:cNvSpPr txBox="1"/>
          <p:nvPr/>
        </p:nvSpPr>
        <p:spPr>
          <a:xfrm>
            <a:off x="1776351" y="2577727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5</a:t>
            </a: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3A83F98B-154E-4844-8F69-4F26C3710045}"/>
              </a:ext>
            </a:extLst>
          </p:cNvPr>
          <p:cNvSpPr/>
          <p:nvPr/>
        </p:nvSpPr>
        <p:spPr>
          <a:xfrm>
            <a:off x="1681618" y="2166493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BEA6A8-F608-9E49-4946-D0197FAD88B9}"/>
              </a:ext>
            </a:extLst>
          </p:cNvPr>
          <p:cNvSpPr txBox="1"/>
          <p:nvPr/>
        </p:nvSpPr>
        <p:spPr>
          <a:xfrm>
            <a:off x="208357" y="4161603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 (Body)"/>
              </a:rPr>
              <a:t>Summary Statistics</a:t>
            </a:r>
          </a:p>
        </p:txBody>
      </p:sp>
      <p:graphicFrame>
        <p:nvGraphicFramePr>
          <p:cNvPr id="30" name="Content Placeholder 29">
            <a:extLst>
              <a:ext uri="{FF2B5EF4-FFF2-40B4-BE49-F238E27FC236}">
                <a16:creationId xmlns:a16="http://schemas.microsoft.com/office/drawing/2014/main" id="{0F53593C-564E-423A-8263-33EBAD85FB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82156365"/>
              </p:ext>
            </p:extLst>
          </p:nvPr>
        </p:nvGraphicFramePr>
        <p:xfrm>
          <a:off x="322298" y="4471100"/>
          <a:ext cx="4507344" cy="2025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6836">
                  <a:extLst>
                    <a:ext uri="{9D8B030D-6E8A-4147-A177-3AD203B41FA5}">
                      <a16:colId xmlns:a16="http://schemas.microsoft.com/office/drawing/2014/main" val="1028463867"/>
                    </a:ext>
                  </a:extLst>
                </a:gridCol>
                <a:gridCol w="1126836">
                  <a:extLst>
                    <a:ext uri="{9D8B030D-6E8A-4147-A177-3AD203B41FA5}">
                      <a16:colId xmlns:a16="http://schemas.microsoft.com/office/drawing/2014/main" val="3493178918"/>
                    </a:ext>
                  </a:extLst>
                </a:gridCol>
                <a:gridCol w="1126836">
                  <a:extLst>
                    <a:ext uri="{9D8B030D-6E8A-4147-A177-3AD203B41FA5}">
                      <a16:colId xmlns:a16="http://schemas.microsoft.com/office/drawing/2014/main" val="163038569"/>
                    </a:ext>
                  </a:extLst>
                </a:gridCol>
                <a:gridCol w="1126836">
                  <a:extLst>
                    <a:ext uri="{9D8B030D-6E8A-4147-A177-3AD203B41FA5}">
                      <a16:colId xmlns:a16="http://schemas.microsoft.com/office/drawing/2014/main" val="1053147033"/>
                    </a:ext>
                  </a:extLst>
                </a:gridCol>
              </a:tblGrid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Statistic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Store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Dept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Weekly Sales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921163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Count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421570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421570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421570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351002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Mean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22.201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44.26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15981.26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623369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Std Dev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12.785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30.492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22711.18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46647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Min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-4988.94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08723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25%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2079.65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127097"/>
                  </a:ext>
                </a:extLst>
              </a:tr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50% (Median)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7612.03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606871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75%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20205.85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326654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Max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693099.4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40207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2FB007E8-64A1-4F61-544E-1AA7EE3A8BEB}"/>
              </a:ext>
            </a:extLst>
          </p:cNvPr>
          <p:cNvSpPr txBox="1"/>
          <p:nvPr/>
        </p:nvSpPr>
        <p:spPr>
          <a:xfrm>
            <a:off x="3197909" y="2277641"/>
            <a:ext cx="60960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Store: Store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Dept: Department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Date: Dates of the data from 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Arial  (Body)"/>
              </a:rPr>
              <a:t>2010–02–05 to 2012-10-26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/>
                </a:solidFill>
              </a:rPr>
              <a:t>Weekly_Sales</a:t>
            </a:r>
            <a:r>
              <a:rPr lang="en-US" sz="1100" dirty="0">
                <a:solidFill>
                  <a:schemeClr val="bg1"/>
                </a:solidFill>
              </a:rPr>
              <a:t>: Weekly sales of the store in a particular department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bg1"/>
                </a:solidFill>
              </a:rPr>
              <a:t>IsHoliday</a:t>
            </a:r>
            <a:r>
              <a:rPr lang="en-US" sz="1100" dirty="0">
                <a:solidFill>
                  <a:schemeClr val="bg1"/>
                </a:solidFill>
              </a:rPr>
              <a:t>: Whether a particular day is a holiday</a:t>
            </a:r>
          </a:p>
        </p:txBody>
      </p:sp>
    </p:spTree>
    <p:extLst>
      <p:ext uri="{BB962C8B-B14F-4D97-AF65-F5344CB8AC3E}">
        <p14:creationId xmlns:p14="http://schemas.microsoft.com/office/powerpoint/2010/main" val="1126518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92D65-2091-1CB3-87E4-86E5959FD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F0B872-1694-E641-FABB-EE6C0ECA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2F3CC2-69C6-4E6A-0506-507295DA0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10" y="36156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DATASETS: Store</a:t>
            </a: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844AB44E-4A67-5539-A1D9-63B913571BD9}"/>
              </a:ext>
            </a:extLst>
          </p:cNvPr>
          <p:cNvSpPr txBox="1"/>
          <p:nvPr/>
        </p:nvSpPr>
        <p:spPr>
          <a:xfrm>
            <a:off x="208265" y="3351769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Records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4C14E45A-6B4C-EFF5-5032-DD37C9650AEC}"/>
              </a:ext>
            </a:extLst>
          </p:cNvPr>
          <p:cNvSpPr txBox="1"/>
          <p:nvPr/>
        </p:nvSpPr>
        <p:spPr>
          <a:xfrm>
            <a:off x="392840" y="2563969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45</a:t>
            </a:r>
          </a:p>
        </p:txBody>
      </p:sp>
      <p:sp>
        <p:nvSpPr>
          <p:cNvPr id="29" name="object 27" descr="Beige rectangle">
            <a:extLst>
              <a:ext uri="{FF2B5EF4-FFF2-40B4-BE49-F238E27FC236}">
                <a16:creationId xmlns:a16="http://schemas.microsoft.com/office/drawing/2014/main" id="{07E97FB4-C228-B2C8-7830-E65B03421B7E}"/>
              </a:ext>
            </a:extLst>
          </p:cNvPr>
          <p:cNvSpPr/>
          <p:nvPr/>
        </p:nvSpPr>
        <p:spPr>
          <a:xfrm>
            <a:off x="976913" y="1329710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33" name="Content Placeholder 11" descr="Chart">
            <a:extLst>
              <a:ext uri="{FF2B5EF4-FFF2-40B4-BE49-F238E27FC236}">
                <a16:creationId xmlns:a16="http://schemas.microsoft.com/office/drawing/2014/main" id="{F47E8BD1-9734-4A6A-E455-D5176AF095A6}"/>
              </a:ext>
            </a:extLst>
          </p:cNvPr>
          <p:cNvGraphicFramePr>
            <a:graphicFrameLocks/>
          </p:cNvGraphicFramePr>
          <p:nvPr/>
        </p:nvGraphicFramePr>
        <p:xfrm>
          <a:off x="9550508" y="2053173"/>
          <a:ext cx="1481012" cy="1161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6193C9D3-F449-C933-2C78-634D78B58454}"/>
              </a:ext>
            </a:extLst>
          </p:cNvPr>
          <p:cNvCxnSpPr>
            <a:cxnSpLocks/>
          </p:cNvCxnSpPr>
          <p:nvPr/>
        </p:nvCxnSpPr>
        <p:spPr>
          <a:xfrm>
            <a:off x="5035890" y="1844675"/>
            <a:ext cx="0" cy="1763713"/>
          </a:xfrm>
          <a:prstGeom prst="line">
            <a:avLst/>
          </a:prstGeom>
          <a:ln w="3175">
            <a:solidFill>
              <a:schemeClr val="bg2">
                <a:lumMod val="20000"/>
                <a:lumOff val="8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2400D8-FBD5-0DDA-654D-AB2ECE6F2339}"/>
              </a:ext>
            </a:extLst>
          </p:cNvPr>
          <p:cNvSpPr txBox="1"/>
          <p:nvPr/>
        </p:nvSpPr>
        <p:spPr>
          <a:xfrm>
            <a:off x="286866" y="1777278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chemeClr val="bg1"/>
                </a:solidFill>
                <a:latin typeface="Arial  (Body)"/>
              </a:rPr>
              <a:t>I</a:t>
            </a:r>
            <a:r>
              <a:rPr lang="en-US" b="0" dirty="0">
                <a:solidFill>
                  <a:schemeClr val="bg1"/>
                </a:solidFill>
                <a:effectLst/>
                <a:latin typeface="Arial  (Body)"/>
              </a:rPr>
              <a:t>nformation about the 45 stores, indicating the type and size of the store</a:t>
            </a: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0A1630DF-C5DC-66B5-7116-EE4FCFCF6DD1}"/>
              </a:ext>
            </a:extLst>
          </p:cNvPr>
          <p:cNvSpPr/>
          <p:nvPr/>
        </p:nvSpPr>
        <p:spPr>
          <a:xfrm>
            <a:off x="298107" y="2152735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AF81D6F8-A114-E42F-E925-7399835C08BA}"/>
              </a:ext>
            </a:extLst>
          </p:cNvPr>
          <p:cNvSpPr txBox="1"/>
          <p:nvPr/>
        </p:nvSpPr>
        <p:spPr>
          <a:xfrm>
            <a:off x="1578806" y="3351769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Columns</a:t>
            </a:r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A26775DB-6F82-D70D-E72B-7C7A4EDA57FA}"/>
              </a:ext>
            </a:extLst>
          </p:cNvPr>
          <p:cNvSpPr txBox="1"/>
          <p:nvPr/>
        </p:nvSpPr>
        <p:spPr>
          <a:xfrm>
            <a:off x="1763381" y="2576932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3</a:t>
            </a: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0B13E63B-2A7E-4D41-5A91-AF47955E706F}"/>
              </a:ext>
            </a:extLst>
          </p:cNvPr>
          <p:cNvSpPr/>
          <p:nvPr/>
        </p:nvSpPr>
        <p:spPr>
          <a:xfrm>
            <a:off x="1668648" y="2165698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6D0BE24-98FF-AD5C-1C8A-FEA0615B7641}"/>
              </a:ext>
            </a:extLst>
          </p:cNvPr>
          <p:cNvSpPr txBox="1"/>
          <p:nvPr/>
        </p:nvSpPr>
        <p:spPr>
          <a:xfrm>
            <a:off x="208357" y="4161603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 (Body)"/>
              </a:rPr>
              <a:t>Summary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E2784-3246-0AF1-B756-CE22A640AC33}"/>
              </a:ext>
            </a:extLst>
          </p:cNvPr>
          <p:cNvSpPr txBox="1"/>
          <p:nvPr/>
        </p:nvSpPr>
        <p:spPr>
          <a:xfrm>
            <a:off x="3336399" y="2363725"/>
            <a:ext cx="339898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Store: Store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Type: The type pf the Store which can be A,B,C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Size: Size of the Store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C06B130-0862-3866-070A-F6A35D5DE3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72252437"/>
              </p:ext>
            </p:extLst>
          </p:nvPr>
        </p:nvGraphicFramePr>
        <p:xfrm>
          <a:off x="215547" y="4608679"/>
          <a:ext cx="4097835" cy="20512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3033">
                  <a:extLst>
                    <a:ext uri="{9D8B030D-6E8A-4147-A177-3AD203B41FA5}">
                      <a16:colId xmlns:a16="http://schemas.microsoft.com/office/drawing/2014/main" val="1897682834"/>
                    </a:ext>
                  </a:extLst>
                </a:gridCol>
                <a:gridCol w="1477772">
                  <a:extLst>
                    <a:ext uri="{9D8B030D-6E8A-4147-A177-3AD203B41FA5}">
                      <a16:colId xmlns:a16="http://schemas.microsoft.com/office/drawing/2014/main" val="615837377"/>
                    </a:ext>
                  </a:extLst>
                </a:gridCol>
                <a:gridCol w="1487030">
                  <a:extLst>
                    <a:ext uri="{9D8B030D-6E8A-4147-A177-3AD203B41FA5}">
                      <a16:colId xmlns:a16="http://schemas.microsoft.com/office/drawing/2014/main" val="4190647330"/>
                    </a:ext>
                  </a:extLst>
                </a:gridCol>
              </a:tblGrid>
              <a:tr h="3327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Statistic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Store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Size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836578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Count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18138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Mean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130287.6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574141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Std Dev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13.13393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63825.27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795254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Min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34875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326839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25%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70713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085019"/>
                  </a:ext>
                </a:extLst>
              </a:tr>
              <a:tr h="228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50% (Median)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126512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921153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75%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202307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522428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Max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219622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698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916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09895-3BB1-70AF-3518-DA03D492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46C5C-56CD-CBE5-B836-AAA8E2EF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506BC-246F-5143-93CF-DFC5EBAE5A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1DD9F1-2455-8A16-597F-9CE3F210A386}"/>
              </a:ext>
            </a:extLst>
          </p:cNvPr>
          <p:cNvSpPr txBox="1">
            <a:spLocks noGrp="1"/>
          </p:cNvSpPr>
          <p:nvPr>
            <p:ph sz="half" idx="13"/>
          </p:nvPr>
        </p:nvSpPr>
        <p:spPr>
          <a:xfrm>
            <a:off x="844550" y="1789113"/>
            <a:ext cx="2232947" cy="3139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Features Data Set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34E6F1D-37AE-E31A-25C4-210156184685}"/>
              </a:ext>
            </a:extLst>
          </p:cNvPr>
          <p:cNvSpPr txBox="1">
            <a:spLocks/>
          </p:cNvSpPr>
          <p:nvPr/>
        </p:nvSpPr>
        <p:spPr>
          <a:xfrm>
            <a:off x="4615221" y="1759250"/>
            <a:ext cx="2232947" cy="3139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Store Data Set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2E1A00A-E7B6-DE7E-804B-B1D667DF89AC}"/>
              </a:ext>
            </a:extLst>
          </p:cNvPr>
          <p:cNvSpPr txBox="1">
            <a:spLocks/>
          </p:cNvSpPr>
          <p:nvPr/>
        </p:nvSpPr>
        <p:spPr>
          <a:xfrm>
            <a:off x="8523544" y="1784189"/>
            <a:ext cx="2232947" cy="3139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 Data 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AFE65A-BA60-F733-DE30-B1F2C605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14" y="2310664"/>
            <a:ext cx="2393483" cy="308724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56C9B4-6859-214E-AEC1-0F9DE223D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21" y="2279372"/>
            <a:ext cx="2304322" cy="147122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8A36E9-316E-B5F7-1B68-EDBB18816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049" y="2327870"/>
            <a:ext cx="1971936" cy="146233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211548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621C6D-4F7C-1920-E6A2-E97A4114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AEABA3-32CB-A9FB-34DD-8E66DD1B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2FA81F-5A0A-3CBD-A5A3-E45CE81C220A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Various plots (histograms, scatter plots, bar charts)</a:t>
            </a:r>
          </a:p>
          <a:p>
            <a:r>
              <a:rPr lang="en-US" dirty="0"/>
              <a:t>Heatmaps for correlation analysis</a:t>
            </a:r>
          </a:p>
          <a:p>
            <a:r>
              <a:rPr lang="en-US" dirty="0"/>
              <a:t>Trend analysis using line charts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0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45022061_Professional services marketing plan_SL_V1" id="{B214D568-CC3C-4109-877A-D7A12976D35F}" vid="{D425069E-A49A-4A86-9A62-1864F0635A9C}"/>
    </a:ext>
  </a:extLst>
</a:theme>
</file>

<file path=ppt/theme/theme2.xml><?xml version="1.0" encoding="utf-8"?>
<a:theme xmlns:a="http://schemas.openxmlformats.org/drawingml/2006/main" name="1_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45022061_Professional services marketing plan_SL_V1" id="{B214D568-CC3C-4109-877A-D7A12976D35F}" vid="{D425069E-A49A-4A86-9A62-1864F0635A9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118CE8-9293-4220-BA3B-5D353B13ABC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426FE2C-7640-4BF0-9D68-FDFD4151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marketing plan</Template>
  <TotalTime>351</TotalTime>
  <Words>1886</Words>
  <Application>Microsoft Office PowerPoint</Application>
  <PresentationFormat>Widescreen</PresentationFormat>
  <Paragraphs>355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Aptos Narrow</vt:lpstr>
      <vt:lpstr>Arial</vt:lpstr>
      <vt:lpstr>Arial </vt:lpstr>
      <vt:lpstr>Arial  (Body)</vt:lpstr>
      <vt:lpstr>Calibri</vt:lpstr>
      <vt:lpstr>Gill Sans MT</vt:lpstr>
      <vt:lpstr>Office Theme</vt:lpstr>
      <vt:lpstr>1_Office Theme</vt:lpstr>
      <vt:lpstr>MONTHLY SALES FORCASTING GROUP ASSIGNMENT</vt:lpstr>
      <vt:lpstr>THE TEAM</vt:lpstr>
      <vt:lpstr>OUR AIM</vt:lpstr>
      <vt:lpstr>COMPANY OUTLOOK</vt:lpstr>
      <vt:lpstr>DATASETS: Feature</vt:lpstr>
      <vt:lpstr>DATASETS: Train</vt:lpstr>
      <vt:lpstr>DATASETS: Store</vt:lpstr>
      <vt:lpstr>Data Pre-Processing</vt:lpstr>
      <vt:lpstr>DATA VISUALIZATION</vt:lpstr>
      <vt:lpstr>Histogram of Numerical Variables</vt:lpstr>
      <vt:lpstr>Trends in Unemployment Rates</vt:lpstr>
      <vt:lpstr>Trends in Fuel Prices (2010–2013)</vt:lpstr>
      <vt:lpstr>Trends in Consumer Price Index (CPI) Over Time</vt:lpstr>
      <vt:lpstr>Trends in Economic Indicators (2010–2013)</vt:lpstr>
      <vt:lpstr>Store Size Variations Across Categories</vt:lpstr>
      <vt:lpstr>Trends in Weekly Sales Over Time</vt:lpstr>
      <vt:lpstr>Observing Trends Across Multiple Metrics </vt:lpstr>
      <vt:lpstr>Weekly Sales Trends Across Stores</vt:lpstr>
      <vt:lpstr>Correlation Insights from Retail Data</vt:lpstr>
      <vt:lpstr>Performance of Stores Based on Weekly Sales (Mean)</vt:lpstr>
      <vt:lpstr>Clustering Methods</vt:lpstr>
      <vt:lpstr>K-Means Clustering of Weekly Sales Trends</vt:lpstr>
      <vt:lpstr>Model Evaluation</vt:lpstr>
      <vt:lpstr>ASSUMPTIONS</vt:lpstr>
      <vt:lpstr>LIMITATIONS</vt:lpstr>
      <vt:lpstr>CHALLENGES</vt:lpstr>
      <vt:lpstr>Github Repository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WIJESURIYA M D P</dc:creator>
  <cp:lastModifiedBy>Arosha Dissanayake</cp:lastModifiedBy>
  <cp:revision>41</cp:revision>
  <dcterms:created xsi:type="dcterms:W3CDTF">2025-03-09T13:47:05Z</dcterms:created>
  <dcterms:modified xsi:type="dcterms:W3CDTF">2025-03-11T21:00:40Z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